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Pretendard ExtraBold" panose="02000903000000020004" pitchFamily="50" charset="-127"/>
      <p:bold r:id="rId12"/>
    </p:embeddedFont>
    <p:embeddedFont>
      <p:font typeface="Pretendard Light" panose="02000403000000020004" pitchFamily="50" charset="-127"/>
      <p:regular r:id="rId13"/>
    </p:embeddedFont>
    <p:embeddedFont>
      <p:font typeface="Pretendard Medium" panose="02000603000000020004" pitchFamily="50" charset="-127"/>
      <p:regular r:id="rId14"/>
    </p:embeddedFont>
    <p:embeddedFont>
      <p:font typeface="Pretendard SemiBold" panose="02000703000000020004" pitchFamily="50" charset="-127"/>
      <p:bold r:id="rId15"/>
    </p:embeddedFont>
    <p:embeddedFont>
      <p:font typeface="맑은 고딕" panose="020B0503020000020004" pitchFamily="50" charset="-127"/>
      <p:regular r:id="rId16"/>
      <p:bold r:id="rId17"/>
    </p:embeddedFont>
    <p:embeddedFont>
      <p:font typeface="DM Sans" pitchFamily="2" charset="0"/>
      <p:regular r:id="rId18"/>
      <p:bold r:id="rId19"/>
      <p:italic r:id="rId20"/>
      <p:boldItalic r:id="rId21"/>
    </p:embeddedFont>
    <p:embeddedFont>
      <p:font typeface="DM Sans ExtraBold" pitchFamily="2" charset="0"/>
      <p:bold r:id="rId22"/>
      <p:boldItalic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BFF"/>
    <a:srgbClr val="07133F"/>
    <a:srgbClr val="FAFAFC"/>
    <a:srgbClr val="9398A7"/>
    <a:srgbClr val="FFFFFF"/>
    <a:srgbClr val="EEF2F7"/>
    <a:srgbClr val="C9D8FF"/>
    <a:srgbClr val="EEF3FF"/>
    <a:srgbClr val="BFC4D1"/>
    <a:srgbClr val="286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16A48-BC03-4225-9F32-F50C7AD5E4AD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15D49-F3C6-4AA1-A299-C54B51491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027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컨셉 겹쳐서 다른 </a:t>
            </a:r>
            <a:r>
              <a:rPr lang="ko-KR" altLang="en-US" dirty="0" err="1"/>
              <a:t>컨셉필요함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5D49-F3C6-4AA1-A299-C54B5149141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1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E91FD9-1938-B5A4-8D21-88385D7AC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FF39B9D-F6F1-7F73-D2C5-FCCFF0F85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F5D509-5CA9-71F2-D502-E1C38034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0CA9F0-FD47-5A26-D930-6D6D783A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3C78C5-75D2-BAE2-FACE-1ED9F676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82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181686-0414-E0A2-587B-71F10F36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91DB10A-CC1C-224A-1547-F2778D8A7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865A71-C73D-907E-F280-4911306E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35249B-33D8-15C2-A760-16129B6C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960681-7B27-DBA1-F7BC-873126D1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94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69E5062-BF82-9E3C-46C3-AB5BD68F6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0BCB4B8-EAD0-A6CC-E3D3-854363423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D446C1-DBA2-996F-6888-C5B94DF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D783DB-D6F1-5FF7-0CD4-495E46F8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06670E-D179-182F-8BC3-04B63278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65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79AC46-FD3E-9027-CC14-628AF07F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AE702D-B814-A082-24E3-50DFF6D4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F8E1D8-2016-59AB-EEBA-71DF3195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95D29A-F9F5-498D-539B-4D57CE26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EBC3E0-9F63-C59F-D091-E15E7560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15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1D527E-CF75-96E4-480B-7DED771A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82F4012-CA9C-1547-A8F4-2D9C004F1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64B939-28E6-5FA9-8F9E-186D797D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CFB4C9-48A2-FD9E-BE43-2BF03F61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E2456AE-0BD7-1BE9-5376-6513BE79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13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B28B02-1559-4E0B-3286-FF30F31D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0513EB-0ACC-521A-FC96-C35D9193E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599A06B-F068-0193-33E0-B3FF3817B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1F07165-8C23-52CE-A7C2-288BD636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6A356CB-8E9A-414B-5FEB-B9D7389F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8D1BCDB-AE0F-DC5B-5FD6-0EADF4EB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71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CB2269-23FB-F8C7-90C6-BFC141AF1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9E7F8D-A3EA-FEAB-BF34-544C112B3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A6CCC9-4DDF-5B86-6FB1-6526C60BF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3FC515C-8867-9303-FDF1-19D41B433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04F4B2B-F72B-9C88-9EAB-02E9C8D04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B5B568D-8C26-2F41-65C8-86E37BFE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7FE0D50-F550-3DAC-3506-55824978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0272FC3-8158-4916-C578-5351A62B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76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DAF4B5-1E7F-640C-8454-1E3906E0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DBF92CC-3CAA-6D29-4EA0-D2EDDE5B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F7241F-D356-A397-DCEC-CE571C17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9CF6782-7D02-E64E-87C6-A82E667F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29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3C912B2-B1AC-EBA0-63BB-BA5722CD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C43917-A8A0-47E8-7B6F-68055129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C0645B-8461-5911-3B5D-EB172CC8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5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6C84FB-3192-B340-D289-3948813E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C2CB77-7598-3FD7-1235-FDB3D0D1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AB96D57-256D-BB7B-4A1E-E9BBC0DBE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980502C-7907-C87F-7400-881B75E3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5FC686B-B7E8-99FB-726B-6DCA87DCE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9F82EA7-4341-2D8F-87A0-91FD479E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14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7C09AA-3FD6-229B-DB74-1B954069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17EE94B-546A-1B6C-AA24-13B81845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766FD9-006C-283F-B2BB-B52D69FB4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5C8F952-085E-3F98-0278-B8E3B5C1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3E56D0-5D1A-5018-1BE0-9750D372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846EF2F-25FF-6536-6805-0FDA1E69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07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26F30EE-6053-A644-D17F-EF18E244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819A86-883A-30BE-D34D-C9956A24C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2723DC-BA50-523D-7A7B-2A42225FA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2259B-5FFF-408A-8BBC-16AC0CAAAEBC}" type="datetimeFigureOut">
              <a:rPr lang="ko-KR" altLang="en-US" smtClean="0"/>
              <a:t>2026-05-23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BEDECBD-CB66-6097-4176-643C07357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B641ED-F7A6-2278-FF52-BBE450976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677A84-ADBA-4C76-866C-8F44252279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836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FB067BDD-EA1E-BB36-24EE-808C508C1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8"/>
          <a:stretch>
            <a:fillRect/>
          </a:stretch>
        </p:blipFill>
        <p:spPr>
          <a:xfrm>
            <a:off x="5400942" y="483727"/>
            <a:ext cx="6432838" cy="604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FE373-2826-FAC8-DCB5-5329A32B94F3}"/>
              </a:ext>
            </a:extLst>
          </p:cNvPr>
          <p:cNvSpPr txBox="1"/>
          <p:nvPr/>
        </p:nvSpPr>
        <p:spPr>
          <a:xfrm>
            <a:off x="614506" y="1815374"/>
            <a:ext cx="51446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081440"/>
                </a:solidFill>
                <a:latin typeface="DM Sans ExtraBold" pitchFamily="2" charset="0"/>
              </a:rPr>
              <a:t>Cloud</a:t>
            </a:r>
            <a:endParaRPr lang="ko-KR" altLang="en-US" sz="11500" b="1" dirty="0">
              <a:solidFill>
                <a:srgbClr val="081440"/>
              </a:solidFill>
              <a:latin typeface="DM Sans Extra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31386-80D5-38BE-9AF5-B0A7BE233277}"/>
              </a:ext>
            </a:extLst>
          </p:cNvPr>
          <p:cNvSpPr txBox="1"/>
          <p:nvPr/>
        </p:nvSpPr>
        <p:spPr>
          <a:xfrm>
            <a:off x="5263896" y="1534528"/>
            <a:ext cx="14778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800" b="1" dirty="0">
                <a:solidFill>
                  <a:srgbClr val="2F6B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#</a:t>
            </a:r>
            <a:endParaRPr lang="ko-KR" altLang="en-US" sz="13800" b="1" dirty="0">
              <a:solidFill>
                <a:srgbClr val="2F6BFF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9C018-D621-15E7-5257-2F2D1FE365FE}"/>
              </a:ext>
            </a:extLst>
          </p:cNvPr>
          <p:cNvSpPr txBox="1"/>
          <p:nvPr/>
        </p:nvSpPr>
        <p:spPr>
          <a:xfrm>
            <a:off x="1077119" y="3469673"/>
            <a:ext cx="55931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dirty="0">
                <a:solidFill>
                  <a:srgbClr val="1E2A4A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Self-Host</a:t>
            </a:r>
            <a:r>
              <a:rPr lang="ko-KR" altLang="en-US" sz="2100" dirty="0">
                <a:solidFill>
                  <a:srgbClr val="1E2A4A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파일</a:t>
            </a:r>
            <a:r>
              <a:rPr lang="en-US" altLang="ko-KR" sz="2100" dirty="0">
                <a:solidFill>
                  <a:srgbClr val="1E2A4A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2100" dirty="0">
                <a:solidFill>
                  <a:srgbClr val="1E2A4A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협업 서비스</a:t>
            </a:r>
          </a:p>
        </p:txBody>
      </p:sp>
      <p:sp>
        <p:nvSpPr>
          <p:cNvPr id="6" name="순서도: 수행의 시작/종료 5">
            <a:extLst>
              <a:ext uri="{FF2B5EF4-FFF2-40B4-BE49-F238E27FC236}">
                <a16:creationId xmlns:a16="http://schemas.microsoft.com/office/drawing/2014/main" id="{5F7DE2A6-CD57-6A2F-F790-6079E65109DB}"/>
              </a:ext>
            </a:extLst>
          </p:cNvPr>
          <p:cNvSpPr/>
          <p:nvPr/>
        </p:nvSpPr>
        <p:spPr>
          <a:xfrm>
            <a:off x="1077119" y="4208354"/>
            <a:ext cx="943768" cy="400110"/>
          </a:xfrm>
          <a:prstGeom prst="flowChartTerminator">
            <a:avLst/>
          </a:prstGeom>
          <a:solidFill>
            <a:schemeClr val="bg1"/>
          </a:solidFill>
          <a:ln w="12700">
            <a:solidFill>
              <a:srgbClr val="2563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2563EB"/>
                </a:solidFill>
                <a:latin typeface="DM Sans" pitchFamily="2" charset="0"/>
              </a:rPr>
              <a:t>B104</a:t>
            </a:r>
            <a:endParaRPr lang="ko-KR" altLang="en-US" dirty="0">
              <a:solidFill>
                <a:srgbClr val="2563EB"/>
              </a:solidFill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2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71523B-E9AF-2DB9-07A8-372B2580A983}"/>
              </a:ext>
            </a:extLst>
          </p:cNvPr>
          <p:cNvSpPr txBox="1"/>
          <p:nvPr/>
        </p:nvSpPr>
        <p:spPr>
          <a:xfrm>
            <a:off x="560774" y="443753"/>
            <a:ext cx="2875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dirty="0">
                <a:solidFill>
                  <a:srgbClr val="081440"/>
                </a:solidFill>
                <a:latin typeface="DM Sans ExtraBold" pitchFamily="2" charset="0"/>
              </a:rPr>
              <a:t>INDEX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7D12B-D362-B71F-C0C6-27A1C97B8998}"/>
              </a:ext>
            </a:extLst>
          </p:cNvPr>
          <p:cNvSpPr txBox="1"/>
          <p:nvPr/>
        </p:nvSpPr>
        <p:spPr>
          <a:xfrm>
            <a:off x="770521" y="1533246"/>
            <a:ext cx="1244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1E2A4A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목차보기</a:t>
            </a:r>
            <a:endParaRPr lang="en-US" altLang="ko-KR" sz="1600" b="1" dirty="0">
              <a:solidFill>
                <a:srgbClr val="1E2A4A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5876608-D4D3-AC4B-C69E-F5880BE6D85D}"/>
              </a:ext>
            </a:extLst>
          </p:cNvPr>
          <p:cNvSpPr/>
          <p:nvPr/>
        </p:nvSpPr>
        <p:spPr>
          <a:xfrm>
            <a:off x="728808" y="1584688"/>
            <a:ext cx="45719" cy="23567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0B1ED68-1971-A72A-D6E1-8C60D272589A}"/>
              </a:ext>
            </a:extLst>
          </p:cNvPr>
          <p:cNvSpPr/>
          <p:nvPr/>
        </p:nvSpPr>
        <p:spPr>
          <a:xfrm>
            <a:off x="1088003" y="2099629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9EE08A8-6D28-FD52-E048-C64B55324DCD}"/>
              </a:ext>
            </a:extLst>
          </p:cNvPr>
          <p:cNvSpPr/>
          <p:nvPr/>
        </p:nvSpPr>
        <p:spPr>
          <a:xfrm>
            <a:off x="1272731" y="2234987"/>
            <a:ext cx="468000" cy="468000"/>
          </a:xfrm>
          <a:prstGeom prst="roundRect">
            <a:avLst/>
          </a:prstGeom>
          <a:solidFill>
            <a:srgbClr val="DDE5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07133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01</a:t>
            </a:r>
            <a:endParaRPr lang="ko-KR" altLang="en-US" sz="2000" b="1" dirty="0">
              <a:solidFill>
                <a:srgbClr val="07133F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81FE8-3007-B2C9-25D1-9B570BFD6F8E}"/>
              </a:ext>
            </a:extLst>
          </p:cNvPr>
          <p:cNvSpPr txBox="1"/>
          <p:nvPr/>
        </p:nvSpPr>
        <p:spPr>
          <a:xfrm>
            <a:off x="1203130" y="2799925"/>
            <a:ext cx="12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DM Sans ExtraBold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기획 배경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97A992F-BDDE-0970-AB16-40C638F2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619" y="3155590"/>
            <a:ext cx="628404" cy="817135"/>
          </a:xfrm>
          <a:prstGeom prst="rect">
            <a:avLst/>
          </a:prstGeom>
        </p:spPr>
      </p:pic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00574306-BD85-3F45-F32A-BF2506B60EF8}"/>
              </a:ext>
            </a:extLst>
          </p:cNvPr>
          <p:cNvSpPr/>
          <p:nvPr/>
        </p:nvSpPr>
        <p:spPr>
          <a:xfrm>
            <a:off x="8783153" y="2099629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1E2A4A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C2C691D1-F47F-EDE1-A45B-47494E00B8D1}"/>
              </a:ext>
            </a:extLst>
          </p:cNvPr>
          <p:cNvSpPr/>
          <p:nvPr/>
        </p:nvSpPr>
        <p:spPr>
          <a:xfrm>
            <a:off x="8967881" y="2234987"/>
            <a:ext cx="468000" cy="468000"/>
          </a:xfrm>
          <a:prstGeom prst="roundRect">
            <a:avLst/>
          </a:prstGeom>
          <a:solidFill>
            <a:srgbClr val="1E2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EEF2F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04</a:t>
            </a:r>
            <a:endParaRPr lang="ko-KR" altLang="en-US" sz="2000" b="1" dirty="0">
              <a:solidFill>
                <a:srgbClr val="EEF2F7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6C8AF7-4E98-D317-6A0E-77325FCB3D13}"/>
              </a:ext>
            </a:extLst>
          </p:cNvPr>
          <p:cNvSpPr txBox="1"/>
          <p:nvPr/>
        </p:nvSpPr>
        <p:spPr>
          <a:xfrm>
            <a:off x="8898280" y="2799925"/>
            <a:ext cx="12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DM Sans ExtraBold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기술 소개</a:t>
            </a: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6A12FCF-AB54-4D23-7740-525ABF5B7263}"/>
              </a:ext>
            </a:extLst>
          </p:cNvPr>
          <p:cNvSpPr/>
          <p:nvPr/>
        </p:nvSpPr>
        <p:spPr>
          <a:xfrm>
            <a:off x="3645479" y="2134025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446CE275-21C4-D967-04C5-317265331C74}"/>
              </a:ext>
            </a:extLst>
          </p:cNvPr>
          <p:cNvSpPr/>
          <p:nvPr/>
        </p:nvSpPr>
        <p:spPr>
          <a:xfrm>
            <a:off x="3830207" y="2269383"/>
            <a:ext cx="468000" cy="468000"/>
          </a:xfrm>
          <a:prstGeom prst="roundRect">
            <a:avLst/>
          </a:prstGeom>
          <a:solidFill>
            <a:srgbClr val="DDE5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07133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02</a:t>
            </a:r>
            <a:endParaRPr lang="ko-KR" altLang="en-US" sz="2000" b="1" dirty="0">
              <a:solidFill>
                <a:srgbClr val="07133F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7093D2-F0D2-89C3-29F9-8E4360FBB0CF}"/>
              </a:ext>
            </a:extLst>
          </p:cNvPr>
          <p:cNvSpPr txBox="1"/>
          <p:nvPr/>
        </p:nvSpPr>
        <p:spPr>
          <a:xfrm>
            <a:off x="3760605" y="2834321"/>
            <a:ext cx="143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DM Sans ExtraBold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서비스 소개</a:t>
            </a: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FACF6DE7-6D50-751D-BE13-9C87EFC31AA3}"/>
              </a:ext>
            </a:extLst>
          </p:cNvPr>
          <p:cNvSpPr/>
          <p:nvPr/>
        </p:nvSpPr>
        <p:spPr>
          <a:xfrm>
            <a:off x="6222430" y="2134025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2F6BFF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8A392234-76CE-B47C-D497-D7AA1DA47825}"/>
              </a:ext>
            </a:extLst>
          </p:cNvPr>
          <p:cNvSpPr/>
          <p:nvPr/>
        </p:nvSpPr>
        <p:spPr>
          <a:xfrm>
            <a:off x="6407158" y="2269383"/>
            <a:ext cx="468000" cy="468000"/>
          </a:xfrm>
          <a:prstGeom prst="round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EEF2F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000" b="1" dirty="0">
              <a:solidFill>
                <a:srgbClr val="EEF2F7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F1A78C-A8E6-B8E3-4697-8842C148E544}"/>
              </a:ext>
            </a:extLst>
          </p:cNvPr>
          <p:cNvSpPr txBox="1"/>
          <p:nvPr/>
        </p:nvSpPr>
        <p:spPr>
          <a:xfrm>
            <a:off x="6337557" y="2834321"/>
            <a:ext cx="12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DM Sans ExtraBold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시연</a:t>
            </a: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C4CDB462-B820-9712-70E1-C52F5D9BC43E}"/>
              </a:ext>
            </a:extLst>
          </p:cNvPr>
          <p:cNvSpPr/>
          <p:nvPr/>
        </p:nvSpPr>
        <p:spPr>
          <a:xfrm>
            <a:off x="1815935" y="4359684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2F6BFF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5A55F00C-03DD-04F7-63D8-512F29BCB120}"/>
              </a:ext>
            </a:extLst>
          </p:cNvPr>
          <p:cNvSpPr/>
          <p:nvPr/>
        </p:nvSpPr>
        <p:spPr>
          <a:xfrm>
            <a:off x="2000663" y="4495042"/>
            <a:ext cx="468000" cy="468000"/>
          </a:xfrm>
          <a:prstGeom prst="round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EEF2F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05</a:t>
            </a:r>
            <a:endParaRPr lang="ko-KR" altLang="en-US" sz="2000" b="1" dirty="0">
              <a:solidFill>
                <a:srgbClr val="EEF2F7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250C6D-2980-89A2-0284-09E19F2F9752}"/>
              </a:ext>
            </a:extLst>
          </p:cNvPr>
          <p:cNvSpPr txBox="1"/>
          <p:nvPr/>
        </p:nvSpPr>
        <p:spPr>
          <a:xfrm>
            <a:off x="1931061" y="5059980"/>
            <a:ext cx="208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DM Sans ExtraBold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성과 및 성능 비교</a:t>
            </a:r>
          </a:p>
        </p:txBody>
      </p:sp>
      <p:sp>
        <p:nvSpPr>
          <p:cNvPr id="69" name="사각형: 둥근 모서리 68">
            <a:extLst>
              <a:ext uri="{FF2B5EF4-FFF2-40B4-BE49-F238E27FC236}">
                <a16:creationId xmlns:a16="http://schemas.microsoft.com/office/drawing/2014/main" id="{BE63DC2E-27AA-3E43-299F-37293A6D2C1B}"/>
              </a:ext>
            </a:extLst>
          </p:cNvPr>
          <p:cNvSpPr/>
          <p:nvPr/>
        </p:nvSpPr>
        <p:spPr>
          <a:xfrm>
            <a:off x="4921528" y="4359684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0028FB72-DAB0-D733-064A-69EA3AD301E6}"/>
              </a:ext>
            </a:extLst>
          </p:cNvPr>
          <p:cNvSpPr/>
          <p:nvPr/>
        </p:nvSpPr>
        <p:spPr>
          <a:xfrm>
            <a:off x="5106256" y="4495042"/>
            <a:ext cx="468000" cy="468000"/>
          </a:xfrm>
          <a:prstGeom prst="roundRect">
            <a:avLst/>
          </a:prstGeom>
          <a:solidFill>
            <a:srgbClr val="DDE5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07133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000" b="1" dirty="0">
              <a:solidFill>
                <a:srgbClr val="07133F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C1C0D7-0916-045E-CF1A-7CAF6626FF6C}"/>
              </a:ext>
            </a:extLst>
          </p:cNvPr>
          <p:cNvSpPr txBox="1"/>
          <p:nvPr/>
        </p:nvSpPr>
        <p:spPr>
          <a:xfrm>
            <a:off x="5036655" y="5059980"/>
            <a:ext cx="12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DM Sans ExtraBold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팀원 소개</a:t>
            </a: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D47F3241-D23D-9EEA-2D3C-E7F31CBB0215}"/>
              </a:ext>
            </a:extLst>
          </p:cNvPr>
          <p:cNvSpPr/>
          <p:nvPr/>
        </p:nvSpPr>
        <p:spPr>
          <a:xfrm>
            <a:off x="8027121" y="4359684"/>
            <a:ext cx="2340000" cy="1944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76EB1DE0-BAB3-A831-5FCB-5CC323FE74BF}"/>
              </a:ext>
            </a:extLst>
          </p:cNvPr>
          <p:cNvSpPr/>
          <p:nvPr/>
        </p:nvSpPr>
        <p:spPr>
          <a:xfrm>
            <a:off x="8211849" y="4495042"/>
            <a:ext cx="468000" cy="468000"/>
          </a:xfrm>
          <a:prstGeom prst="roundRect">
            <a:avLst/>
          </a:prstGeom>
          <a:solidFill>
            <a:srgbClr val="DDE5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2000" b="1" dirty="0">
                <a:solidFill>
                  <a:srgbClr val="07133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07</a:t>
            </a:r>
            <a:endParaRPr lang="ko-KR" altLang="en-US" sz="2000" b="1" dirty="0">
              <a:solidFill>
                <a:srgbClr val="07133F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1074A6-6567-26FF-C452-947EEA2E5E99}"/>
              </a:ext>
            </a:extLst>
          </p:cNvPr>
          <p:cNvSpPr txBox="1"/>
          <p:nvPr/>
        </p:nvSpPr>
        <p:spPr>
          <a:xfrm>
            <a:off x="8142248" y="5059980"/>
            <a:ext cx="12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DM Sans" pitchFamily="2" charset="0"/>
                <a:ea typeface="Pretendard Medium" panose="02000603000000020004" pitchFamily="50" charset="-127"/>
                <a:cs typeface="Pretendard Medium" panose="02000603000000020004" pitchFamily="50" charset="-127"/>
              </a:rPr>
              <a:t>Q &amp; A</a:t>
            </a:r>
            <a:endParaRPr lang="ko-KR" altLang="en-US" sz="2000" b="1" dirty="0">
              <a:latin typeface="DM Sans" pitchFamily="2" charset="0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CC142C7E-0216-F6F1-5A4F-32EAA63E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960" y="3280611"/>
            <a:ext cx="675330" cy="720000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91C4D1B1-5FD1-6E90-D53E-26D6BCA95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468" y="3208125"/>
            <a:ext cx="703512" cy="720000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678854DB-A405-6AF8-7934-1FCA344F5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768" y="3208125"/>
            <a:ext cx="672334" cy="720000"/>
          </a:xfrm>
          <a:prstGeom prst="rect">
            <a:avLst/>
          </a:prstGeom>
        </p:spPr>
      </p:pic>
      <p:pic>
        <p:nvPicPr>
          <p:cNvPr id="86" name="그림 85">
            <a:extLst>
              <a:ext uri="{FF2B5EF4-FFF2-40B4-BE49-F238E27FC236}">
                <a16:creationId xmlns:a16="http://schemas.microsoft.com/office/drawing/2014/main" id="{B46A2FA2-784A-7954-BD5F-D924DA5A8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787" y="5485368"/>
            <a:ext cx="657500" cy="720000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D8D8503E-0A8D-739C-1403-E6251637F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421" y="5506270"/>
            <a:ext cx="888198" cy="720000"/>
          </a:xfrm>
          <a:prstGeom prst="rect">
            <a:avLst/>
          </a:prstGeom>
        </p:spPr>
      </p:pic>
      <p:pic>
        <p:nvPicPr>
          <p:cNvPr id="90" name="그림 89">
            <a:extLst>
              <a:ext uri="{FF2B5EF4-FFF2-40B4-BE49-F238E27FC236}">
                <a16:creationId xmlns:a16="http://schemas.microsoft.com/office/drawing/2014/main" id="{94E6E0C7-B888-BD30-1645-710390A01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7598" y="5485368"/>
            <a:ext cx="66321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9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0A2AC65-8A74-CF22-4E5B-492E89A4A5B1}"/>
              </a:ext>
            </a:extLst>
          </p:cNvPr>
          <p:cNvSpPr/>
          <p:nvPr/>
        </p:nvSpPr>
        <p:spPr>
          <a:xfrm>
            <a:off x="966000" y="909000"/>
            <a:ext cx="10260000" cy="5040000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A92B0390-2D4A-E60D-BA81-E8C37DD905D6}"/>
              </a:ext>
            </a:extLst>
          </p:cNvPr>
          <p:cNvSpPr/>
          <p:nvPr/>
        </p:nvSpPr>
        <p:spPr>
          <a:xfrm>
            <a:off x="1394691" y="1348509"/>
            <a:ext cx="90000" cy="90000"/>
          </a:xfrm>
          <a:prstGeom prst="ellipse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01591415-ADF0-BDB9-F65A-BA6780868EE5}"/>
              </a:ext>
            </a:extLst>
          </p:cNvPr>
          <p:cNvSpPr/>
          <p:nvPr/>
        </p:nvSpPr>
        <p:spPr>
          <a:xfrm>
            <a:off x="1609036" y="1348509"/>
            <a:ext cx="90000" cy="90000"/>
          </a:xfrm>
          <a:prstGeom prst="ellipse">
            <a:avLst/>
          </a:prstGeom>
          <a:solidFill>
            <a:srgbClr val="BFC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1F46DC0A-A434-D98C-26C6-7AF5E816ED03}"/>
              </a:ext>
            </a:extLst>
          </p:cNvPr>
          <p:cNvSpPr/>
          <p:nvPr/>
        </p:nvSpPr>
        <p:spPr>
          <a:xfrm>
            <a:off x="1823382" y="1348509"/>
            <a:ext cx="90000" cy="90000"/>
          </a:xfrm>
          <a:prstGeom prst="ellipse">
            <a:avLst/>
          </a:prstGeom>
          <a:solidFill>
            <a:srgbClr val="BFC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DC122-0502-9EF8-4CB5-3D5B8D9F7ED5}"/>
              </a:ext>
            </a:extLst>
          </p:cNvPr>
          <p:cNvSpPr txBox="1"/>
          <p:nvPr/>
        </p:nvSpPr>
        <p:spPr>
          <a:xfrm>
            <a:off x="1786438" y="2736475"/>
            <a:ext cx="4424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b="1" dirty="0">
                <a:solidFill>
                  <a:srgbClr val="07133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기획 배경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80F26E8-4BB0-DCFC-1417-B9A99FAE4595}"/>
              </a:ext>
            </a:extLst>
          </p:cNvPr>
          <p:cNvSpPr/>
          <p:nvPr/>
        </p:nvSpPr>
        <p:spPr>
          <a:xfrm>
            <a:off x="1876438" y="4130760"/>
            <a:ext cx="432000" cy="1800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5A0666F8-CD4C-0AC7-153B-9037E48323BC}"/>
              </a:ext>
            </a:extLst>
          </p:cNvPr>
          <p:cNvSpPr/>
          <p:nvPr/>
        </p:nvSpPr>
        <p:spPr>
          <a:xfrm>
            <a:off x="7599162" y="945295"/>
            <a:ext cx="3588436" cy="1834853"/>
          </a:xfrm>
          <a:prstGeom prst="roundRect">
            <a:avLst>
              <a:gd name="adj" fmla="val 17144"/>
            </a:avLst>
          </a:prstGeom>
          <a:solidFill>
            <a:srgbClr val="C9D8FF">
              <a:alpha val="57255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6678C77-6795-1929-56F3-93C0B9756339}"/>
              </a:ext>
            </a:extLst>
          </p:cNvPr>
          <p:cNvSpPr/>
          <p:nvPr/>
        </p:nvSpPr>
        <p:spPr>
          <a:xfrm>
            <a:off x="7318706" y="945295"/>
            <a:ext cx="3878128" cy="2343828"/>
          </a:xfrm>
          <a:prstGeom prst="roundRect">
            <a:avLst>
              <a:gd name="adj" fmla="val 44995"/>
            </a:avLst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6B59672-66D1-36C6-DC46-ADAFE54F9278}"/>
              </a:ext>
            </a:extLst>
          </p:cNvPr>
          <p:cNvSpPr/>
          <p:nvPr/>
        </p:nvSpPr>
        <p:spPr>
          <a:xfrm>
            <a:off x="5496239" y="930735"/>
            <a:ext cx="3217552" cy="15562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A053AE97-9F78-CAB7-9EEC-06B8DC496928}"/>
              </a:ext>
            </a:extLst>
          </p:cNvPr>
          <p:cNvSpPr/>
          <p:nvPr/>
        </p:nvSpPr>
        <p:spPr>
          <a:xfrm>
            <a:off x="7752162" y="2306937"/>
            <a:ext cx="3446130" cy="17529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641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6C4D740E-F03A-D982-4C7F-B2F1F0FB9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8" b="31941"/>
          <a:stretch>
            <a:fillRect/>
          </a:stretch>
        </p:blipFill>
        <p:spPr>
          <a:xfrm>
            <a:off x="961586" y="3160926"/>
            <a:ext cx="10268828" cy="2496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D1675D-F5D8-59B9-B02D-B4A0BF2F56FF}"/>
              </a:ext>
            </a:extLst>
          </p:cNvPr>
          <p:cNvSpPr txBox="1"/>
          <p:nvPr/>
        </p:nvSpPr>
        <p:spPr>
          <a:xfrm>
            <a:off x="3101253" y="697770"/>
            <a:ext cx="5989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b="1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클라우드 서비스</a:t>
            </a:r>
            <a:r>
              <a:rPr lang="en-US" altLang="ko-KR" sz="7200" b="1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, </a:t>
            </a:r>
            <a:endParaRPr lang="ko-KR" altLang="en-US" sz="7200" b="1" dirty="0">
              <a:solidFill>
                <a:srgbClr val="08144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42749D-E57B-1D4A-AF88-2C5F42730071}"/>
              </a:ext>
            </a:extLst>
          </p:cNvPr>
          <p:cNvSpPr txBox="1"/>
          <p:nvPr/>
        </p:nvSpPr>
        <p:spPr>
          <a:xfrm>
            <a:off x="3101253" y="1808412"/>
            <a:ext cx="5989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b="1" dirty="0">
                <a:solidFill>
                  <a:srgbClr val="2F6BF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사용 해보셨나요</a:t>
            </a:r>
            <a:r>
              <a:rPr lang="en-US" altLang="ko-KR" sz="7200" b="1" dirty="0">
                <a:solidFill>
                  <a:srgbClr val="2F6BF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DD0D1-6B50-7967-9C03-6E35235C4677}"/>
              </a:ext>
            </a:extLst>
          </p:cNvPr>
          <p:cNvSpPr txBox="1"/>
          <p:nvPr/>
        </p:nvSpPr>
        <p:spPr>
          <a:xfrm>
            <a:off x="3101253" y="5920074"/>
            <a:ext cx="598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그런데</a:t>
            </a:r>
            <a:r>
              <a:rPr lang="en-US" altLang="ko-KR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… </a:t>
            </a:r>
            <a:r>
              <a:rPr lang="ko-KR" altLang="en-US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두 가지 문제가 있습니다</a:t>
            </a:r>
          </a:p>
        </p:txBody>
      </p:sp>
    </p:spTree>
    <p:extLst>
      <p:ext uri="{BB962C8B-B14F-4D97-AF65-F5344CB8AC3E}">
        <p14:creationId xmlns:p14="http://schemas.microsoft.com/office/powerpoint/2010/main" val="728537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37A1AE1-75A1-8A97-B2FC-8410BDA40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48" y="319117"/>
            <a:ext cx="6618731" cy="6219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76F544-83AD-A789-9133-EBA6A0404D00}"/>
              </a:ext>
            </a:extLst>
          </p:cNvPr>
          <p:cNvSpPr txBox="1"/>
          <p:nvPr/>
        </p:nvSpPr>
        <p:spPr>
          <a:xfrm>
            <a:off x="765755" y="2644170"/>
            <a:ext cx="6223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용량이 늘수록</a:t>
            </a:r>
            <a:r>
              <a:rPr lang="en-US" altLang="ko-KR" sz="48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,</a:t>
            </a:r>
            <a:br>
              <a:rPr lang="en-US" altLang="ko-KR" sz="48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</a:br>
            <a:r>
              <a:rPr lang="ko-KR" altLang="en-US" sz="48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비용도 계속 오른다</a:t>
            </a:r>
            <a:endParaRPr lang="en-US" altLang="ko-KR" sz="4800" dirty="0">
              <a:solidFill>
                <a:srgbClr val="08144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42FEB-9BBA-5A71-AE89-A4CE1E2AFA59}"/>
              </a:ext>
            </a:extLst>
          </p:cNvPr>
          <p:cNvSpPr txBox="1"/>
          <p:nvPr/>
        </p:nvSpPr>
        <p:spPr>
          <a:xfrm>
            <a:off x="807467" y="1505541"/>
            <a:ext cx="172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1E2A4A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클라우드 문제점</a:t>
            </a:r>
            <a:endParaRPr lang="en-US" altLang="ko-KR" sz="1600" b="1" dirty="0">
              <a:solidFill>
                <a:srgbClr val="1E2A4A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5A41E4A-10A5-F3ED-47E7-FC50A819DAA7}"/>
              </a:ext>
            </a:extLst>
          </p:cNvPr>
          <p:cNvSpPr/>
          <p:nvPr/>
        </p:nvSpPr>
        <p:spPr>
          <a:xfrm>
            <a:off x="765755" y="1556983"/>
            <a:ext cx="45719" cy="23567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70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7EBFD-065A-EFA0-DA3B-7A311E58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423F46-3A86-B11E-6FC3-8F2B25C1E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67" b="22394"/>
          <a:stretch>
            <a:fillRect/>
          </a:stretch>
        </p:blipFill>
        <p:spPr>
          <a:xfrm>
            <a:off x="765755" y="2024815"/>
            <a:ext cx="11169196" cy="4100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80AFE-DBD8-A7E2-E83B-50C41C35879E}"/>
              </a:ext>
            </a:extLst>
          </p:cNvPr>
          <p:cNvSpPr txBox="1"/>
          <p:nvPr/>
        </p:nvSpPr>
        <p:spPr>
          <a:xfrm>
            <a:off x="765755" y="1000104"/>
            <a:ext cx="6223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민감한 업무 자료를</a:t>
            </a:r>
            <a:br>
              <a:rPr lang="en-US" altLang="ko-KR" sz="44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</a:br>
            <a:r>
              <a:rPr lang="ko-KR" altLang="en-US" sz="44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외부에 맡겨도 되는가</a:t>
            </a:r>
            <a:endParaRPr lang="en-US" altLang="ko-KR" sz="4400" dirty="0">
              <a:solidFill>
                <a:srgbClr val="08144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30371-29CA-C40F-355A-D6B72BD196A3}"/>
              </a:ext>
            </a:extLst>
          </p:cNvPr>
          <p:cNvSpPr txBox="1"/>
          <p:nvPr/>
        </p:nvSpPr>
        <p:spPr>
          <a:xfrm>
            <a:off x="807467" y="471064"/>
            <a:ext cx="172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1E2A4A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클라우드 문제점</a:t>
            </a:r>
            <a:endParaRPr lang="en-US" altLang="ko-KR" sz="1600" b="1" dirty="0">
              <a:solidFill>
                <a:srgbClr val="1E2A4A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54F8471-D8FD-8C52-CE6A-487EDE076D9C}"/>
              </a:ext>
            </a:extLst>
          </p:cNvPr>
          <p:cNvSpPr/>
          <p:nvPr/>
        </p:nvSpPr>
        <p:spPr>
          <a:xfrm>
            <a:off x="765755" y="522506"/>
            <a:ext cx="45719" cy="23567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92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97840-988F-10CF-ECA3-67A5F479C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B7DEB5F-2C93-87AB-E46E-08A9340D0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5" y="2036342"/>
            <a:ext cx="10621819" cy="4553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B1D307-6B99-21D3-124C-51C86A19E504}"/>
              </a:ext>
            </a:extLst>
          </p:cNvPr>
          <p:cNvSpPr txBox="1"/>
          <p:nvPr/>
        </p:nvSpPr>
        <p:spPr>
          <a:xfrm>
            <a:off x="765755" y="1000104"/>
            <a:ext cx="6223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rgbClr val="2F6BF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두가지 문제</a:t>
            </a:r>
            <a:r>
              <a:rPr lang="en-US" altLang="ko-KR" sz="4400" dirty="0">
                <a:solidFill>
                  <a:srgbClr val="2F6BF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,</a:t>
            </a:r>
            <a:br>
              <a:rPr lang="en-US" altLang="ko-KR" sz="44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</a:br>
            <a:r>
              <a:rPr lang="ko-KR" altLang="en-US" sz="4400" dirty="0">
                <a:solidFill>
                  <a:srgbClr val="08144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그 해답은 </a:t>
            </a:r>
            <a:r>
              <a:rPr lang="en-US" altLang="ko-KR" sz="4400" dirty="0">
                <a:solidFill>
                  <a:srgbClr val="2F6BFF"/>
                </a:solidFill>
                <a:latin typeface="DM Sans ExtraBold" pitchFamily="2" charset="0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NAS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6D997-6F28-8E78-0E45-576397BB013F}"/>
              </a:ext>
            </a:extLst>
          </p:cNvPr>
          <p:cNvSpPr txBox="1"/>
          <p:nvPr/>
        </p:nvSpPr>
        <p:spPr>
          <a:xfrm>
            <a:off x="807467" y="471064"/>
            <a:ext cx="172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1E2A4A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해결책</a:t>
            </a:r>
            <a:endParaRPr lang="en-US" altLang="ko-KR" sz="1600" b="1" dirty="0">
              <a:solidFill>
                <a:srgbClr val="1E2A4A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E197FB-4BCE-4458-87AC-A6D307BB33F7}"/>
              </a:ext>
            </a:extLst>
          </p:cNvPr>
          <p:cNvSpPr/>
          <p:nvPr/>
        </p:nvSpPr>
        <p:spPr>
          <a:xfrm>
            <a:off x="765755" y="522506"/>
            <a:ext cx="45719" cy="23567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904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AE5C6-93E3-7CEB-2E1E-DA60522E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71961D5-56F0-7204-0EDB-4F86CE5B1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" y="2133092"/>
            <a:ext cx="12108441" cy="4036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E23509-9A70-C7F4-ABC0-083EEA25F08B}"/>
              </a:ext>
            </a:extLst>
          </p:cNvPr>
          <p:cNvSpPr txBox="1"/>
          <p:nvPr/>
        </p:nvSpPr>
        <p:spPr>
          <a:xfrm>
            <a:off x="765755" y="1000104"/>
            <a:ext cx="6223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rgbClr val="07133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사용 방식은</a:t>
            </a:r>
            <a:br>
              <a:rPr lang="en-US" altLang="ko-KR" sz="4400" dirty="0">
                <a:solidFill>
                  <a:srgbClr val="07133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</a:br>
            <a:r>
              <a:rPr lang="ko-KR" altLang="en-US" sz="4400" dirty="0">
                <a:solidFill>
                  <a:srgbClr val="07133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이미 익숙합니다</a:t>
            </a:r>
            <a:endParaRPr lang="en-US" altLang="ko-KR" sz="4400" dirty="0">
              <a:solidFill>
                <a:srgbClr val="07133F"/>
              </a:solidFill>
              <a:latin typeface="DM Sans ExtraBold" pitchFamily="2" charset="0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BFB76-7197-681E-5B50-9EE231C08EA8}"/>
              </a:ext>
            </a:extLst>
          </p:cNvPr>
          <p:cNvSpPr txBox="1"/>
          <p:nvPr/>
        </p:nvSpPr>
        <p:spPr>
          <a:xfrm>
            <a:off x="807467" y="471064"/>
            <a:ext cx="172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1E2A4A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NAS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5D0D6A-D9A4-25F8-ABD9-427066640E9B}"/>
              </a:ext>
            </a:extLst>
          </p:cNvPr>
          <p:cNvSpPr/>
          <p:nvPr/>
        </p:nvSpPr>
        <p:spPr>
          <a:xfrm>
            <a:off x="765755" y="522506"/>
            <a:ext cx="45719" cy="23567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11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B43B2-3463-592C-9604-DE6DD5232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655D686-69F4-6F67-CC26-3E0FB2868B31}"/>
              </a:ext>
            </a:extLst>
          </p:cNvPr>
          <p:cNvSpPr txBox="1"/>
          <p:nvPr/>
        </p:nvSpPr>
        <p:spPr>
          <a:xfrm>
            <a:off x="765755" y="1000104"/>
            <a:ext cx="6223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rgbClr val="07133F"/>
                </a:solidFill>
                <a:latin typeface="DM Sans ExtraBold" pitchFamily="2" charset="0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데이터 주권</a:t>
            </a:r>
            <a:endParaRPr lang="en-US" altLang="ko-KR" sz="4400" dirty="0">
              <a:solidFill>
                <a:srgbClr val="07133F"/>
              </a:solidFill>
              <a:latin typeface="DM Sans ExtraBold" pitchFamily="2" charset="0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96C15-6043-E044-EE87-3EBFEFCE4B2C}"/>
              </a:ext>
            </a:extLst>
          </p:cNvPr>
          <p:cNvSpPr txBox="1"/>
          <p:nvPr/>
        </p:nvSpPr>
        <p:spPr>
          <a:xfrm>
            <a:off x="807467" y="471064"/>
            <a:ext cx="172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1E2A4A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NAS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5046BE9-68BA-7204-A9A5-E6F88AFC89DD}"/>
              </a:ext>
            </a:extLst>
          </p:cNvPr>
          <p:cNvSpPr/>
          <p:nvPr/>
        </p:nvSpPr>
        <p:spPr>
          <a:xfrm>
            <a:off x="765755" y="522506"/>
            <a:ext cx="45719" cy="235670"/>
          </a:xfrm>
          <a:prstGeom prst="rect">
            <a:avLst/>
          </a:prstGeom>
          <a:solidFill>
            <a:srgbClr val="2F6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1862162-2D30-CD1A-33BB-01B052A3D2B5}"/>
              </a:ext>
            </a:extLst>
          </p:cNvPr>
          <p:cNvSpPr/>
          <p:nvPr/>
        </p:nvSpPr>
        <p:spPr>
          <a:xfrm>
            <a:off x="807467" y="1957349"/>
            <a:ext cx="5248142" cy="3758267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E5AB1AA-0A36-2B20-97CB-EBE9C08B3BD3}"/>
              </a:ext>
            </a:extLst>
          </p:cNvPr>
          <p:cNvSpPr/>
          <p:nvPr/>
        </p:nvSpPr>
        <p:spPr>
          <a:xfrm>
            <a:off x="6357729" y="1957349"/>
            <a:ext cx="5248142" cy="3758267"/>
          </a:xfrm>
          <a:prstGeom prst="roundRect">
            <a:avLst>
              <a:gd name="adj" fmla="val 7076"/>
            </a:avLst>
          </a:prstGeom>
          <a:solidFill>
            <a:schemeClr val="bg1"/>
          </a:solidFill>
          <a:ln w="12700">
            <a:solidFill>
              <a:srgbClr val="DDE3EC"/>
            </a:solidFill>
          </a:ln>
          <a:effectLst>
            <a:outerShdw blurRad="254000" dist="38100" dir="5400000" sx="96000" sy="96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68DE4-D6CF-58D8-1F28-26CD403CCE05}"/>
              </a:ext>
            </a:extLst>
          </p:cNvPr>
          <p:cNvSpPr txBox="1"/>
          <p:nvPr/>
        </p:nvSpPr>
        <p:spPr>
          <a:xfrm>
            <a:off x="390230" y="2682964"/>
            <a:ext cx="5989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0814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저장 위치와 운영주체가 외부에 있음</a:t>
            </a:r>
          </a:p>
        </p:txBody>
      </p:sp>
      <p:sp>
        <p:nvSpPr>
          <p:cNvPr id="6" name="순서도: 수행의 시작/종료 5">
            <a:extLst>
              <a:ext uri="{FF2B5EF4-FFF2-40B4-BE49-F238E27FC236}">
                <a16:creationId xmlns:a16="http://schemas.microsoft.com/office/drawing/2014/main" id="{8D5F221E-F790-3C58-6017-00915D7F654E}"/>
              </a:ext>
            </a:extLst>
          </p:cNvPr>
          <p:cNvSpPr/>
          <p:nvPr/>
        </p:nvSpPr>
        <p:spPr>
          <a:xfrm>
            <a:off x="2602773" y="2224607"/>
            <a:ext cx="1670162" cy="400110"/>
          </a:xfrm>
          <a:prstGeom prst="flowChartTerminator">
            <a:avLst/>
          </a:prstGeom>
          <a:solidFill>
            <a:srgbClr val="07133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외부 클라우드</a:t>
            </a:r>
          </a:p>
        </p:txBody>
      </p:sp>
      <p:sp>
        <p:nvSpPr>
          <p:cNvPr id="7" name="순서도: 수행의 시작/종료 6">
            <a:extLst>
              <a:ext uri="{FF2B5EF4-FFF2-40B4-BE49-F238E27FC236}">
                <a16:creationId xmlns:a16="http://schemas.microsoft.com/office/drawing/2014/main" id="{C9B3F4DF-BA02-B089-47B9-B2BB8E9D9E17}"/>
              </a:ext>
            </a:extLst>
          </p:cNvPr>
          <p:cNvSpPr/>
          <p:nvPr/>
        </p:nvSpPr>
        <p:spPr>
          <a:xfrm>
            <a:off x="8284114" y="2224607"/>
            <a:ext cx="1395372" cy="400110"/>
          </a:xfrm>
          <a:prstGeom prst="flowChartTerminator">
            <a:avLst/>
          </a:prstGeom>
          <a:solidFill>
            <a:srgbClr val="2F6BF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NAS</a:t>
            </a:r>
            <a:endParaRPr lang="ko-KR" altLang="en-US" sz="16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35A9B-684D-54DD-7044-FE3A02665C2F}"/>
              </a:ext>
            </a:extLst>
          </p:cNvPr>
          <p:cNvSpPr txBox="1"/>
          <p:nvPr/>
        </p:nvSpPr>
        <p:spPr>
          <a:xfrm>
            <a:off x="3101253" y="5995847"/>
            <a:ext cx="598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사용 경험은 비슷하지만</a:t>
            </a:r>
            <a:r>
              <a:rPr lang="en-US" altLang="ko-KR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통제의 주체가 달라집니다</a:t>
            </a:r>
            <a:r>
              <a:rPr lang="en-US" altLang="ko-KR" b="1" dirty="0">
                <a:solidFill>
                  <a:srgbClr val="0814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  <a:endParaRPr lang="ko-KR" altLang="en-US" b="1" dirty="0">
              <a:solidFill>
                <a:srgbClr val="081440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CB63DF-836A-1C67-C14A-C84D11D2FB6A}"/>
              </a:ext>
            </a:extLst>
          </p:cNvPr>
          <p:cNvSpPr txBox="1"/>
          <p:nvPr/>
        </p:nvSpPr>
        <p:spPr>
          <a:xfrm>
            <a:off x="5987053" y="2694997"/>
            <a:ext cx="5989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0814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내 인프라에서 저장과 접근을 직접 관리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C026971-AB14-A3C9-A177-73185A85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3" b="29743"/>
          <a:stretch>
            <a:fillRect/>
          </a:stretch>
        </p:blipFill>
        <p:spPr>
          <a:xfrm>
            <a:off x="1385975" y="3209322"/>
            <a:ext cx="4091126" cy="221919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7031011-C977-A255-B2C2-2EFBE4A01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6683"/>
          <a:stretch>
            <a:fillRect/>
          </a:stretch>
        </p:blipFill>
        <p:spPr>
          <a:xfrm>
            <a:off x="7054018" y="3045584"/>
            <a:ext cx="3855563" cy="25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65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108</Words>
  <Application>Microsoft Office PowerPoint</Application>
  <PresentationFormat>와이드스크린</PresentationFormat>
  <Paragraphs>41</Paragraphs>
  <Slides>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DM Sans ExtraBold</vt:lpstr>
      <vt:lpstr>Pretendard Medium</vt:lpstr>
      <vt:lpstr>Pretendard ExtraBold</vt:lpstr>
      <vt:lpstr>Pretendard Light</vt:lpstr>
      <vt:lpstr>맑은 고딕</vt:lpstr>
      <vt:lpstr>Arial</vt:lpstr>
      <vt:lpstr>Pretendard SemiBold</vt:lpstr>
      <vt:lpstr>DM Sans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을준 손</dc:creator>
  <cp:lastModifiedBy>을준 손</cp:lastModifiedBy>
  <cp:revision>7</cp:revision>
  <dcterms:created xsi:type="dcterms:W3CDTF">2026-05-23T01:11:46Z</dcterms:created>
  <dcterms:modified xsi:type="dcterms:W3CDTF">2026-05-23T11:35:54Z</dcterms:modified>
</cp:coreProperties>
</file>